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8" r:id="rId4"/>
    <p:sldId id="346" r:id="rId5"/>
    <p:sldId id="345" r:id="rId6"/>
    <p:sldId id="350" r:id="rId7"/>
    <p:sldId id="355" r:id="rId8"/>
    <p:sldId id="356" r:id="rId9"/>
    <p:sldId id="351" r:id="rId10"/>
    <p:sldId id="357" r:id="rId11"/>
    <p:sldId id="358" r:id="rId12"/>
    <p:sldId id="347" r:id="rId13"/>
    <p:sldId id="26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choudhury, Ankita" initials="RA" lastIdx="1" clrIdx="0">
    <p:extLst>
      <p:ext uri="{19B8F6BF-5375-455C-9EA6-DF929625EA0E}">
        <p15:presenceInfo xmlns:p15="http://schemas.microsoft.com/office/powerpoint/2012/main" userId="S::aroychou@caltech.edu::311b81b1-b8a8-4391-a1d6-0be3c91872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B46"/>
    <a:srgbClr val="FFF3E1"/>
    <a:srgbClr val="EEC28C"/>
    <a:srgbClr val="E8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75702"/>
  </p:normalViewPr>
  <p:slideViewPr>
    <p:cSldViewPr snapToGrid="0" snapToObjects="1">
      <p:cViewPr varScale="1">
        <p:scale>
          <a:sx n="92" d="100"/>
          <a:sy n="92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F77A3-4D83-E840-9B7E-1AE6ED8764F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5864E-CD8A-6B4D-B1DB-9D035C5F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C615-883D-FF4C-B9E3-F6A18FF38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7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with Manisha, pH is around 7 for buff and extract so no need for salt calibration. Will wait for her updated results though.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9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force intercept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Worried about ATP Controls. ATP Conc is 1.5 mM at the beginning but positive control already goes to 0.05 </a:t>
            </a:r>
            <a:r>
              <a:rPr lang="en-US" dirty="0" err="1"/>
              <a:t>nM.</a:t>
            </a:r>
            <a:r>
              <a:rPr lang="en-US" dirty="0"/>
              <a:t>  William guesses it’s an issue with </a:t>
            </a:r>
            <a:r>
              <a:rPr lang="en-US" dirty="0" err="1"/>
              <a:t>ph</a:t>
            </a:r>
            <a:r>
              <a:rPr lang="en-US" dirty="0"/>
              <a:t>, salt, buffer conditions used in calibration curve. He thinks salt and </a:t>
            </a:r>
            <a:r>
              <a:rPr lang="en-US" dirty="0" err="1"/>
              <a:t>ph</a:t>
            </a:r>
            <a:r>
              <a:rPr lang="en-US" dirty="0"/>
              <a:t> can strongly affect fluor. I agree but I had talked with Manisha about her pH experiments and she had seen around 7 for extract and buffer but that was very prelim data so I just added water instead of salt to calibrate.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luminosity measurement is lower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reaction versus Buffer + DNA . My thought is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globally, competes for the ATP with the luciferase, basically acting as a form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competative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inhibition of the assay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way to test this hypothesis would be to mix Extract + ATP + Assay Reaction Mixture and Compare to pure ATP + Assay Reaction Mixture (both at the same salt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concetration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pH). If for the same amount of ATP you get different readout, that is a sign that extract is interfering with the assay.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 here is that there's </a:t>
            </a:r>
            <a:r>
              <a:rPr lang="en-US" dirty="0" err="1"/>
              <a:t>toxicitiy</a:t>
            </a:r>
            <a:r>
              <a:rPr lang="en-US" dirty="0"/>
              <a:t> effects. when </a:t>
            </a:r>
            <a:r>
              <a:rPr lang="en-US" dirty="0" err="1"/>
              <a:t>i</a:t>
            </a:r>
            <a:r>
              <a:rPr lang="en-US" dirty="0"/>
              <a:t> add too much reagents, </a:t>
            </a:r>
            <a:r>
              <a:rPr lang="en-US" dirty="0" err="1"/>
              <a:t>thre</a:t>
            </a:r>
            <a:r>
              <a:rPr lang="en-US" dirty="0"/>
              <a:t> may be Pi buildup or drastic pH changes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exactly what I had said I would do. Last time I said I’d do more reagents in middle – time and reagent constraint so I did the spike experiments on the same data in the previous. So there is + 50 mM </a:t>
            </a:r>
            <a:r>
              <a:rPr lang="en-US" dirty="0" err="1"/>
              <a:t>atp</a:t>
            </a:r>
            <a:r>
              <a:rPr lang="en-US" dirty="0"/>
              <a:t> in the beg and at time 12, so not necesarilly indicative of what I wanted to see because it’s possible I saturated it already. </a:t>
            </a:r>
          </a:p>
          <a:p>
            <a:r>
              <a:rPr lang="en-US" dirty="0"/>
              <a:t>Anyways, for this data, we see that there’s not much improvement except in the extract. </a:t>
            </a:r>
          </a:p>
          <a:p>
            <a:r>
              <a:rPr lang="en-US" dirty="0"/>
              <a:t>In future, I will repeat this graph and only spike in some at 5-7 hours instead of 12 to see if I can do something before steady state reached.</a:t>
            </a:r>
          </a:p>
          <a:p>
            <a:endParaRPr lang="en-US" dirty="0"/>
          </a:p>
          <a:p>
            <a:r>
              <a:rPr lang="en-US" dirty="0"/>
              <a:t>Talking with Manisha and </a:t>
            </a:r>
            <a:r>
              <a:rPr lang="en-US" dirty="0" err="1"/>
              <a:t>zoila</a:t>
            </a:r>
            <a:r>
              <a:rPr lang="en-US" dirty="0"/>
              <a:t>, they think that </a:t>
            </a:r>
            <a:r>
              <a:rPr lang="en-US" dirty="0" err="1"/>
              <a:t>toxicitiy</a:t>
            </a:r>
            <a:r>
              <a:rPr lang="en-US" dirty="0"/>
              <a:t> is playing a role here. Maybe Pi accumulation or drastic change in pH that isn’t compatible with reactions. So I may try to use an ADP assay. Also, theoretically the </a:t>
            </a:r>
            <a:r>
              <a:rPr lang="en-US" dirty="0" err="1"/>
              <a:t>atp</a:t>
            </a:r>
            <a:r>
              <a:rPr lang="en-US" dirty="0"/>
              <a:t> synthase would fix this. I think maybe the limiting factor isn’t necesarilly ATP but toxicity. Either way, worth pursuing this project (since I had thought this to be almost a requirement to moving forward).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thinking a lot about combining biology and DNA with electronics ..</a:t>
            </a:r>
          </a:p>
          <a:p>
            <a:r>
              <a:rPr lang="en-US" dirty="0"/>
              <a:t>Not developed</a:t>
            </a:r>
          </a:p>
          <a:p>
            <a:r>
              <a:rPr lang="en-US" dirty="0"/>
              <a:t>Might send something, might realize it’s useless</a:t>
            </a:r>
          </a:p>
          <a:p>
            <a:r>
              <a:rPr lang="en-US" dirty="0"/>
              <a:t>Not something I want to submit to </a:t>
            </a:r>
            <a:r>
              <a:rPr lang="en-US" dirty="0" err="1"/>
              <a:t>anyone..just</a:t>
            </a:r>
            <a:r>
              <a:rPr lang="en-US" dirty="0"/>
              <a:t> something I want to get your opinion on if you have time</a:t>
            </a:r>
          </a:p>
          <a:p>
            <a:r>
              <a:rPr lang="en-US" dirty="0"/>
              <a:t>VERY low priority</a:t>
            </a:r>
          </a:p>
          <a:p>
            <a:r>
              <a:rPr lang="en-US" dirty="0"/>
              <a:t>Just wanted to make </a:t>
            </a:r>
            <a:r>
              <a:rPr lang="en-US"/>
              <a:t>u aware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3.4 GPA</a:t>
            </a:r>
          </a:p>
          <a:p>
            <a:r>
              <a:rPr lang="en-US" dirty="0"/>
              <a:t>Verbal – 158 / 170 (79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r>
              <a:rPr lang="en-US" dirty="0"/>
              <a:t>Quan – 165/170 (85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r>
              <a:rPr lang="en-US" dirty="0" err="1"/>
              <a:t>Analy</a:t>
            </a:r>
            <a:r>
              <a:rPr lang="en-US" dirty="0"/>
              <a:t> – 5/6 (92</a:t>
            </a:r>
            <a:r>
              <a:rPr lang="en-US" baseline="30000" dirty="0"/>
              <a:t>nd</a:t>
            </a:r>
            <a:r>
              <a:rPr lang="en-US" dirty="0"/>
              <a:t> percentile)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5864E-CD8A-6B4D-B1DB-9D035C5F4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BF57-EB38-984C-AB47-23B96DC7D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03EE-CABD-6F42-86E0-BF5C44BD7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2AFC-6042-4E42-801E-5D756645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E5E7-53BF-8640-866B-FF873702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AB9-2FB5-E549-AD98-499CBED7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4E8-2D6F-544A-87C9-076E06EE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3D9BD-2FBF-9E4C-87FA-490C1C459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EF27-E058-5C43-8366-FA49BC0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6D66-62BC-E848-9983-6392C04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0DDB-D869-FC4F-AC43-FCFE51C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CEBDA-7C14-AB45-BBA2-43D8CDDDD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B52B2-D85D-204E-9726-2501437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8EC7-C1FD-B440-B051-099586DD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2982-378D-9C43-A246-55317CA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38EC-7E9C-5244-9BA6-DBF3DFB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4D1D-1C1B-2042-9800-2AD089CE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F580-2CD6-5C46-925C-CE997517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D26D-DBAB-5F47-9B85-B97EEBE7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E566-34CC-BC4A-A863-089BA826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14A8-1E60-E447-8F75-B4FEFBBC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BB4-337D-7146-AF52-B89DFE94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D44DB-45EC-CE48-8DBE-B73A863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7740-C78E-9B45-854A-4E77FCE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4548-D33B-844A-B6B3-3F5FFF2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1B33-102E-484C-9D81-DD0B652F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522E-F00B-A94D-B7AD-FB6FC9F7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0D7A-8422-764C-95F0-79FEFA2F5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72610-78BA-D547-B18E-27BDB7DD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96B0-6B57-5C42-B547-1AC3E30C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F19D5-4EA3-3640-A667-02D5489E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30E91-EE8F-7642-842F-E518CBEA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75D-B4EC-6749-94FD-9AE5F273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44B7-3199-5D40-802E-E289881BB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DB40-F7C4-5F4F-956E-2C0B41D59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C394-8ABC-0B47-B3E2-018AF8ED2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54559-6E0B-AD4B-8FBE-3D2CF535F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93AE-C674-B844-A475-52DF0C5F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E7556-89F7-C848-BA3B-935E72A6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F7572-6AD7-674F-93C3-B0DFD681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79C-450A-4B4C-B5B6-EFEE28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B000B-D801-3A4D-A560-B8755CDB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1397-388E-824A-854A-8C04AE37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1638-DC36-1948-B37D-827B05F9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DF714-C359-8746-92AF-6088137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9542C-D9A3-054F-BD1C-AC1CF866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0EDA-66F6-BC4C-AA16-37A2416A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329-E854-8F41-A6BC-166CC30F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E7EB-1AE5-AD4E-AC60-081E27D3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2B37-D69C-D840-86CA-66EBB309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3169E-675E-0F43-A1E2-53C4CC83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1FD40-8608-A24F-A5D7-F569B118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3094-9125-9541-A202-F453AEED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27FB-F6B9-1043-B1BD-712E809B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6798F-783B-F74C-B0F3-01D3899B4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1EF0-4349-7143-8688-8BABC161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D730-6110-3A43-BDC5-B10C6CE2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CE5D3-482D-7C40-AF02-7A5CE561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1A806-FD9D-8844-9B30-599207BD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EBB46-82D1-4F4C-9321-D38E9EC9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19A1-AA52-6044-B895-2B44019D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0939-B627-A744-BD0A-68E2C4B01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6123" y="6542088"/>
            <a:ext cx="84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11/13/20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83F8-ED88-714E-8185-A06365D9E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21882" y="6542088"/>
            <a:ext cx="1718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Ankita Roychoudhury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A237-08A5-4E48-9C0C-574F6BAB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772" y="6149678"/>
            <a:ext cx="380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814F3199-600E-1648-98F9-303CE5CD93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96F34F-7085-4843-BFB2-253993EEE70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7119" y="6514803"/>
            <a:ext cx="1074881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D11-84B9-1540-A321-43AA74CAD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AF63C-6801-A142-8154-BFC671D7A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Ankita Roychoudhury</a:t>
            </a:r>
          </a:p>
          <a:p>
            <a:r>
              <a:rPr lang="en-US" dirty="0"/>
              <a:t>Murray Lab</a:t>
            </a:r>
          </a:p>
          <a:p>
            <a:r>
              <a:rPr lang="en-US" dirty="0"/>
              <a:t>11.13.2020</a:t>
            </a:r>
          </a:p>
        </p:txBody>
      </p:sp>
    </p:spTree>
    <p:extLst>
      <p:ext uri="{BB962C8B-B14F-4D97-AF65-F5344CB8AC3E}">
        <p14:creationId xmlns:p14="http://schemas.microsoft.com/office/powerpoint/2010/main" val="208921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1EB3E9BA-7738-914D-866A-46577180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18" y="1322387"/>
            <a:ext cx="5878286" cy="2743200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94D7FD28-9C36-4747-8F0A-E846AB2C0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13" y="1322387"/>
            <a:ext cx="5878286" cy="2743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090D52-A52A-DF4A-AA5C-44375930D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813" y="1323671"/>
            <a:ext cx="5878286" cy="27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F555011-025A-5841-9F55-E766AC604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86" y="1306543"/>
            <a:ext cx="5878286" cy="27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190752-2DAB-B644-BE46-0713916E6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028" y="1315627"/>
            <a:ext cx="5878286" cy="27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5E97051-16FB-B545-8340-A800304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647" y="1329147"/>
            <a:ext cx="5878286" cy="2743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48B366A-C028-8742-B403-0DDD2F73C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813" y="1321103"/>
            <a:ext cx="5878286" cy="27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DB20B7-8095-9D43-A0A5-72EC6C04E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315" y="1329147"/>
            <a:ext cx="5878286" cy="27432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089BE7F-9AD8-534C-9914-87E9B5DD0475}"/>
              </a:ext>
            </a:extLst>
          </p:cNvPr>
          <p:cNvSpPr/>
          <p:nvPr/>
        </p:nvSpPr>
        <p:spPr>
          <a:xfrm>
            <a:off x="0" y="0"/>
            <a:ext cx="5392615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9" y="331646"/>
            <a:ext cx="44183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3) Add more reagents at start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78ACF-A96B-C74D-AA3E-0256855DE292}"/>
              </a:ext>
            </a:extLst>
          </p:cNvPr>
          <p:cNvGrpSpPr/>
          <p:nvPr/>
        </p:nvGrpSpPr>
        <p:grpSpPr>
          <a:xfrm>
            <a:off x="295639" y="1171792"/>
            <a:ext cx="4729306" cy="4072083"/>
            <a:chOff x="295639" y="1171792"/>
            <a:chExt cx="4729306" cy="40720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024792-C849-0044-A5EC-477CE4811AB5}"/>
                </a:ext>
              </a:extLst>
            </p:cNvPr>
            <p:cNvGrpSpPr/>
            <p:nvPr/>
          </p:nvGrpSpPr>
          <p:grpSpPr>
            <a:xfrm>
              <a:off x="295639" y="1171792"/>
              <a:ext cx="2366683" cy="4010556"/>
              <a:chOff x="209577" y="2301344"/>
              <a:chExt cx="2366683" cy="4010556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1FF8C862-1475-254B-94DA-CD289E95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9577" y="2564618"/>
                <a:ext cx="2366683" cy="1635163"/>
              </a:xfrm>
              <a:prstGeom prst="rect">
                <a:avLst/>
              </a:prstGeom>
            </p:spPr>
          </p:pic>
          <p:pic>
            <p:nvPicPr>
              <p:cNvPr id="5" name="Picture 4" descr="Chart, diagram&#10;&#10;Description automatically generated">
                <a:extLst>
                  <a:ext uri="{FF2B5EF4-FFF2-40B4-BE49-F238E27FC236}">
                    <a16:creationId xmlns:a16="http://schemas.microsoft.com/office/drawing/2014/main" id="{2F12217F-E03F-EA4C-AC7F-CD0C9FF2D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13292"/>
              <a:stretch/>
            </p:blipFill>
            <p:spPr>
              <a:xfrm>
                <a:off x="259900" y="4773280"/>
                <a:ext cx="2031920" cy="15386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944E3-28E3-A246-97C3-64B723ECCD7F}"/>
                  </a:ext>
                </a:extLst>
              </p:cNvPr>
              <p:cNvSpPr txBox="1"/>
              <p:nvPr/>
            </p:nvSpPr>
            <p:spPr>
              <a:xfrm>
                <a:off x="636417" y="2301344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GFP Curve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D5FB2-09C5-1F4F-B7E0-1C42CEED637A}"/>
                  </a:ext>
                </a:extLst>
              </p:cNvPr>
              <p:cNvSpPr txBox="1"/>
              <p:nvPr/>
            </p:nvSpPr>
            <p:spPr>
              <a:xfrm>
                <a:off x="463437" y="4467519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ATP Curve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B468F2B0-F352-FB44-B440-090BCDC5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00077" y="1450209"/>
              <a:ext cx="1969710" cy="1435864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3FF473C8-C0D4-9141-A405-BAF6AAF6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5850"/>
            <a:stretch/>
          </p:blipFill>
          <p:spPr>
            <a:xfrm>
              <a:off x="2853452" y="3582201"/>
              <a:ext cx="1969710" cy="16616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DC944-4D64-1C4F-A60C-280EA4884641}"/>
                </a:ext>
              </a:extLst>
            </p:cNvPr>
            <p:cNvSpPr txBox="1"/>
            <p:nvPr/>
          </p:nvSpPr>
          <p:spPr>
            <a:xfrm>
              <a:off x="3240000" y="333796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ADFC-3B99-AE4D-8149-179FB5814C75}"/>
                </a:ext>
              </a:extLst>
            </p:cNvPr>
            <p:cNvSpPr txBox="1"/>
            <p:nvPr/>
          </p:nvSpPr>
          <p:spPr>
            <a:xfrm>
              <a:off x="3182934" y="117677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D597CC1F-F5F5-9A4B-8DF7-7C6ED6AB0CDE}"/>
                </a:ext>
              </a:extLst>
            </p:cNvPr>
            <p:cNvSpPr/>
            <p:nvPr/>
          </p:nvSpPr>
          <p:spPr>
            <a:xfrm>
              <a:off x="2377882" y="1211961"/>
              <a:ext cx="129542" cy="3876289"/>
            </a:xfrm>
            <a:prstGeom prst="rightBracke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1FB123-60FA-5E43-9105-DB74E317BD0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507424" y="3150106"/>
              <a:ext cx="448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9BF5F-A032-E644-A438-0FDCA798A0BF}"/>
              </a:ext>
            </a:extLst>
          </p:cNvPr>
          <p:cNvSpPr txBox="1"/>
          <p:nvPr/>
        </p:nvSpPr>
        <p:spPr>
          <a:xfrm>
            <a:off x="549499" y="5422933"/>
            <a:ext cx="4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Proportionally more protein production with more initial ATP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A46127-1B05-9041-AD24-3779A757A2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54AAB1-9060-0045-9BED-788F9471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02439E-5D99-F64A-97DA-AD682E98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10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0C2BD4B-D509-C74A-9D30-96493944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BB53D8-5139-A54C-93A8-0318931A6A72}"/>
              </a:ext>
            </a:extLst>
          </p:cNvPr>
          <p:cNvSpPr txBox="1"/>
          <p:nvPr/>
        </p:nvSpPr>
        <p:spPr>
          <a:xfrm>
            <a:off x="8974368" y="1306543"/>
            <a:ext cx="1209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Data from exp 13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8786F-665E-8648-8D91-DB6667508E27}"/>
              </a:ext>
            </a:extLst>
          </p:cNvPr>
          <p:cNvSpPr txBox="1"/>
          <p:nvPr/>
        </p:nvSpPr>
        <p:spPr>
          <a:xfrm>
            <a:off x="9408831" y="3942206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venir Book" panose="02000503020000020003" pitchFamily="2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60707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149DED-8C2A-8544-BC96-282A9ACFBB94}"/>
              </a:ext>
            </a:extLst>
          </p:cNvPr>
          <p:cNvSpPr/>
          <p:nvPr/>
        </p:nvSpPr>
        <p:spPr>
          <a:xfrm>
            <a:off x="-13614" y="-6973"/>
            <a:ext cx="4017608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8" y="45632"/>
            <a:ext cx="11531371" cy="632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4) </a:t>
            </a:r>
            <a:r>
              <a:rPr lang="en-US" sz="1800" dirty="0"/>
              <a:t>Add more reagents in the middle   </a:t>
            </a:r>
            <a:r>
              <a:rPr lang="en-US" sz="2000" dirty="0"/>
              <a:t>	</a:t>
            </a:r>
            <a:r>
              <a:rPr lang="en-US" sz="2000" dirty="0">
                <a:sym typeface="Wingdings" pitchFamily="2" charset="2"/>
              </a:rPr>
              <a:t>       Add more reagents in beg. + middle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BE54F1-9320-574F-A965-9B406136501A}"/>
              </a:ext>
            </a:extLst>
          </p:cNvPr>
          <p:cNvGrpSpPr/>
          <p:nvPr/>
        </p:nvGrpSpPr>
        <p:grpSpPr>
          <a:xfrm>
            <a:off x="273956" y="790621"/>
            <a:ext cx="3812504" cy="5614468"/>
            <a:chOff x="1503611" y="847727"/>
            <a:chExt cx="3812504" cy="5614468"/>
          </a:xfrm>
        </p:grpSpPr>
        <p:pic>
          <p:nvPicPr>
            <p:cNvPr id="21" name="Picture 20" descr="Diagram&#10;&#10;Description automatically generated">
              <a:extLst>
                <a:ext uri="{FF2B5EF4-FFF2-40B4-BE49-F238E27FC236}">
                  <a16:creationId xmlns:a16="http://schemas.microsoft.com/office/drawing/2014/main" id="{4D039A92-FD58-B14A-B0E0-8CE1CC134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924" y="1181261"/>
              <a:ext cx="2628900" cy="1799968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3CD7ED20-0041-4D45-8281-5C25F88D2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123" y="3645185"/>
              <a:ext cx="2241655" cy="2025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3201-48DB-F548-AD88-B9411F5F6EEA}"/>
                </a:ext>
              </a:extLst>
            </p:cNvPr>
            <p:cNvSpPr txBox="1"/>
            <p:nvPr/>
          </p:nvSpPr>
          <p:spPr>
            <a:xfrm>
              <a:off x="2180901" y="84772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BAF80A-829E-7C4F-9D5A-FD65505A1F82}"/>
                </a:ext>
              </a:extLst>
            </p:cNvPr>
            <p:cNvSpPr txBox="1"/>
            <p:nvPr/>
          </p:nvSpPr>
          <p:spPr>
            <a:xfrm>
              <a:off x="2210370" y="3360266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EABEB0-8F1C-5B41-9FFB-565979A5EED4}"/>
                </a:ext>
              </a:extLst>
            </p:cNvPr>
            <p:cNvSpPr txBox="1"/>
            <p:nvPr/>
          </p:nvSpPr>
          <p:spPr>
            <a:xfrm>
              <a:off x="1503611" y="5815864"/>
              <a:ext cx="3812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Hypothesis: Can revive protein production with ATP spike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3A46127-1B05-9041-AD24-3779A757A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54AAB1-9060-0045-9BED-788F9471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02439E-5D99-F64A-97DA-AD682E98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11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0C2BD4B-D509-C74A-9D30-96493944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8D4679-4FB7-D344-87FA-486F886B9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364" y="3701202"/>
            <a:ext cx="3393890" cy="30545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D9D210-3E18-6D45-B715-BCDB97B5756A}"/>
              </a:ext>
            </a:extLst>
          </p:cNvPr>
          <p:cNvSpPr txBox="1"/>
          <p:nvPr/>
        </p:nvSpPr>
        <p:spPr>
          <a:xfrm>
            <a:off x="8112128" y="5001582"/>
            <a:ext cx="161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+ 175 mM NAD sample ATP end point not measured by accident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E4C12-A41E-5B4B-9A5C-BC29BF25A200}"/>
              </a:ext>
            </a:extLst>
          </p:cNvPr>
          <p:cNvSpPr txBox="1"/>
          <p:nvPr/>
        </p:nvSpPr>
        <p:spPr>
          <a:xfrm>
            <a:off x="7201308" y="3705263"/>
            <a:ext cx="125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Data from exp 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3D0323-DF18-E44F-B515-5A69318E689E}"/>
              </a:ext>
            </a:extLst>
          </p:cNvPr>
          <p:cNvSpPr txBox="1"/>
          <p:nvPr/>
        </p:nvSpPr>
        <p:spPr>
          <a:xfrm>
            <a:off x="7501237" y="6591031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venir Book" panose="02000503020000020003" pitchFamily="2" charset="0"/>
              </a:rPr>
              <a:t>Figure 6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403838-878C-0443-A085-057B4761FF18}"/>
              </a:ext>
            </a:extLst>
          </p:cNvPr>
          <p:cNvGrpSpPr/>
          <p:nvPr/>
        </p:nvGrpSpPr>
        <p:grpSpPr>
          <a:xfrm>
            <a:off x="4152498" y="691699"/>
            <a:ext cx="6013257" cy="2777254"/>
            <a:chOff x="4098046" y="225750"/>
            <a:chExt cx="6013257" cy="2777254"/>
          </a:xfrm>
        </p:grpSpPr>
        <p:pic>
          <p:nvPicPr>
            <p:cNvPr id="37" name="Picture 36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C858D244-737D-8C41-837B-F029E8AC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8304" y="225750"/>
              <a:ext cx="5878285" cy="2743200"/>
            </a:xfrm>
            <a:prstGeom prst="rect">
              <a:avLst/>
            </a:prstGeom>
          </p:spPr>
        </p:pic>
        <p:pic>
          <p:nvPicPr>
            <p:cNvPr id="38" name="Picture 37" descr="Chart&#10;&#10;Description automatically generated">
              <a:extLst>
                <a:ext uri="{FF2B5EF4-FFF2-40B4-BE49-F238E27FC236}">
                  <a16:creationId xmlns:a16="http://schemas.microsoft.com/office/drawing/2014/main" id="{993279F0-83FE-084B-9168-369DA2C7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3018" y="225750"/>
              <a:ext cx="5878285" cy="2743200"/>
            </a:xfrm>
            <a:prstGeom prst="rect">
              <a:avLst/>
            </a:prstGeom>
          </p:spPr>
        </p:pic>
        <p:pic>
          <p:nvPicPr>
            <p:cNvPr id="39" name="Picture 38" descr="Chart&#10;&#10;Description automatically generated">
              <a:extLst>
                <a:ext uri="{FF2B5EF4-FFF2-40B4-BE49-F238E27FC236}">
                  <a16:creationId xmlns:a16="http://schemas.microsoft.com/office/drawing/2014/main" id="{1C62A8C0-24D6-2A40-B8B9-706C0F02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3176" y="230096"/>
              <a:ext cx="5878285" cy="2743200"/>
            </a:xfrm>
            <a:prstGeom prst="rect">
              <a:avLst/>
            </a:prstGeom>
          </p:spPr>
        </p:pic>
        <p:pic>
          <p:nvPicPr>
            <p:cNvPr id="40" name="Picture 39" descr="Chart&#10;&#10;Description automatically generated">
              <a:extLst>
                <a:ext uri="{FF2B5EF4-FFF2-40B4-BE49-F238E27FC236}">
                  <a16:creationId xmlns:a16="http://schemas.microsoft.com/office/drawing/2014/main" id="{5D4373D9-9649-8E43-AC02-7D360E19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53175" y="225750"/>
              <a:ext cx="5878285" cy="2743200"/>
            </a:xfrm>
            <a:prstGeom prst="rect">
              <a:avLst/>
            </a:prstGeom>
          </p:spPr>
        </p:pic>
        <p:pic>
          <p:nvPicPr>
            <p:cNvPr id="41" name="Picture 40" descr="Chart, line chart&#10;&#10;Description automatically generated">
              <a:extLst>
                <a:ext uri="{FF2B5EF4-FFF2-40B4-BE49-F238E27FC236}">
                  <a16:creationId xmlns:a16="http://schemas.microsoft.com/office/drawing/2014/main" id="{68D3495D-E4DC-4E4E-94C9-C3579984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33017" y="236232"/>
              <a:ext cx="5878285" cy="2743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0DE4124-4ECA-A543-9F64-11EF8278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3016" y="225750"/>
              <a:ext cx="5878285" cy="2743200"/>
            </a:xfrm>
            <a:prstGeom prst="rect">
              <a:avLst/>
            </a:prstGeom>
          </p:spPr>
        </p:pic>
        <p:pic>
          <p:nvPicPr>
            <p:cNvPr id="43" name="Picture 42" descr="Chart, line chart&#10;&#10;Description automatically generated">
              <a:extLst>
                <a:ext uri="{FF2B5EF4-FFF2-40B4-BE49-F238E27FC236}">
                  <a16:creationId xmlns:a16="http://schemas.microsoft.com/office/drawing/2014/main" id="{871AE3CF-D5AE-314E-93C9-19C1BB125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33014" y="259804"/>
              <a:ext cx="5878285" cy="2743200"/>
            </a:xfrm>
            <a:prstGeom prst="rect">
              <a:avLst/>
            </a:prstGeom>
          </p:spPr>
        </p:pic>
        <p:pic>
          <p:nvPicPr>
            <p:cNvPr id="44" name="Picture 43" descr="Chart&#10;&#10;Description automatically generated">
              <a:extLst>
                <a:ext uri="{FF2B5EF4-FFF2-40B4-BE49-F238E27FC236}">
                  <a16:creationId xmlns:a16="http://schemas.microsoft.com/office/drawing/2014/main" id="{1962856C-BEA6-154C-B8B9-403F83DF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98046" y="248070"/>
              <a:ext cx="5878285" cy="2743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258F6C-686D-2F4B-8EF3-8C6D446B1650}"/>
                </a:ext>
              </a:extLst>
            </p:cNvPr>
            <p:cNvSpPr txBox="1"/>
            <p:nvPr/>
          </p:nvSpPr>
          <p:spPr>
            <a:xfrm>
              <a:off x="8706587" y="244244"/>
              <a:ext cx="12564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venir Book" panose="02000503020000020003" pitchFamily="2" charset="0"/>
                </a:rPr>
                <a:t>Data from exp 13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BFEC6C-7E86-0642-85F1-E7A4A4C30B6B}"/>
                </a:ext>
              </a:extLst>
            </p:cNvPr>
            <p:cNvSpPr txBox="1"/>
            <p:nvPr/>
          </p:nvSpPr>
          <p:spPr>
            <a:xfrm>
              <a:off x="8574445" y="2524508"/>
              <a:ext cx="113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Figure 5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424F60D-998E-D949-85BF-5004984880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5862" y="1077633"/>
            <a:ext cx="2355699" cy="21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8FCEAC-50EA-344F-841C-AB6755E06832}"/>
              </a:ext>
            </a:extLst>
          </p:cNvPr>
          <p:cNvSpPr/>
          <p:nvPr/>
        </p:nvSpPr>
        <p:spPr>
          <a:xfrm>
            <a:off x="0" y="0"/>
            <a:ext cx="5857875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BDDF0-6A52-2F4E-B63B-DE199B99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After that…				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9979-2C5F-084E-91AE-A816F6A2D3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5) Characterize GFP and ATP with TXTL Extract, Buffer, &amp; DNA in vesicles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6) Add ATP Synthase, Proton Pump, and Test!</a:t>
            </a:r>
          </a:p>
          <a:p>
            <a:endParaRPr lang="en-US" sz="2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0639A-205B-8C43-B9BE-4FD4FD5BB2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Repeat Spike Exp. correctly</a:t>
            </a:r>
          </a:p>
          <a:p>
            <a:pPr lvl="1"/>
            <a:r>
              <a:rPr lang="en-US" dirty="0"/>
              <a:t>Spike at </a:t>
            </a:r>
            <a:r>
              <a:rPr lang="en-US" dirty="0" err="1"/>
              <a:t>hr</a:t>
            </a:r>
            <a:r>
              <a:rPr lang="en-US" dirty="0"/>
              <a:t> 5 </a:t>
            </a:r>
          </a:p>
          <a:p>
            <a:pPr lvl="1"/>
            <a:r>
              <a:rPr lang="en-US" dirty="0"/>
              <a:t>Add control well</a:t>
            </a:r>
          </a:p>
          <a:p>
            <a:pPr lvl="1"/>
            <a:r>
              <a:rPr lang="en-US" dirty="0"/>
              <a:t>Take ADP measurements</a:t>
            </a:r>
          </a:p>
          <a:p>
            <a:r>
              <a:rPr lang="en-US" dirty="0"/>
              <a:t>Repeat ATP Control Exp.</a:t>
            </a:r>
          </a:p>
          <a:p>
            <a:pPr lvl="1"/>
            <a:r>
              <a:rPr lang="en-US" dirty="0"/>
              <a:t>Confer w. Manisha and William about pH concerns</a:t>
            </a:r>
          </a:p>
          <a:p>
            <a:r>
              <a:rPr lang="en-US" dirty="0"/>
              <a:t>Use Energy Free Buffer to Calibrate ATP Conc.?</a:t>
            </a:r>
          </a:p>
        </p:txBody>
      </p:sp>
    </p:spTree>
    <p:extLst>
      <p:ext uri="{BB962C8B-B14F-4D97-AF65-F5344CB8AC3E}">
        <p14:creationId xmlns:p14="http://schemas.microsoft.com/office/powerpoint/2010/main" val="270502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7B12-0E07-824E-A4A3-1564B8FA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CCEF-B7DC-A748-AB71-86A96E5D0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ready...in the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D0FA-ACBF-5945-92C2-F114FC3C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0CE89-130B-3D4C-BB5B-2A4DA48C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BC744-1BCD-BB46-821D-4DEEBAB3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419260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3ED2-BF2E-7740-AF71-53BDD03B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D62E-503E-7B48-97ED-2240F847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December research access?</a:t>
            </a:r>
          </a:p>
          <a:p>
            <a:r>
              <a:rPr lang="en-US" dirty="0"/>
              <a:t>Third term off – get hired?</a:t>
            </a:r>
          </a:p>
          <a:p>
            <a:r>
              <a:rPr lang="en-US" dirty="0"/>
              <a:t>GRE opinion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E50D9-6A58-054D-8F04-1B0AA6C9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8BD68-0513-FA45-84EE-06669398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D8BFB-7ED4-BC4A-A810-4C0D9370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324271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9E81-C1D2-A74A-B095-1D3CF78D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20" y="342357"/>
            <a:ext cx="4343718" cy="881784"/>
          </a:xfrm>
        </p:spPr>
        <p:txBody>
          <a:bodyPr>
            <a:no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Cell-free Mitochondrial Mimics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8C4B6-413B-6848-8E4F-E7699DA003E3}"/>
              </a:ext>
            </a:extLst>
          </p:cNvPr>
          <p:cNvGrpSpPr/>
          <p:nvPr/>
        </p:nvGrpSpPr>
        <p:grpSpPr>
          <a:xfrm>
            <a:off x="538293" y="2272653"/>
            <a:ext cx="3627313" cy="2312694"/>
            <a:chOff x="2673543" y="2305946"/>
            <a:chExt cx="6358945" cy="389741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EE84680-DA8D-BD45-80A8-94D8AE7B6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43" y="2305946"/>
              <a:ext cx="6358945" cy="389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E9F93C-F176-C040-A502-EB00509D4597}"/>
                </a:ext>
              </a:extLst>
            </p:cNvPr>
            <p:cNvSpPr txBox="1"/>
            <p:nvPr/>
          </p:nvSpPr>
          <p:spPr>
            <a:xfrm>
              <a:off x="4260188" y="3851123"/>
              <a:ext cx="1447102" cy="466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Book" panose="02000503020000020003" pitchFamily="2" charset="0"/>
                </a:rPr>
                <a:t>TX/TL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6B6780-5638-DE41-9832-90B3EABC07F7}"/>
              </a:ext>
            </a:extLst>
          </p:cNvPr>
          <p:cNvCxnSpPr/>
          <p:nvPr/>
        </p:nvCxnSpPr>
        <p:spPr>
          <a:xfrm>
            <a:off x="5485422" y="0"/>
            <a:ext cx="0" cy="6858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158DBD9-2C90-7844-A92A-7C2AE8046B1A}"/>
              </a:ext>
            </a:extLst>
          </p:cNvPr>
          <p:cNvSpPr txBox="1">
            <a:spLocks/>
          </p:cNvSpPr>
          <p:nvPr/>
        </p:nvSpPr>
        <p:spPr>
          <a:xfrm>
            <a:off x="6515548" y="292036"/>
            <a:ext cx="3854380" cy="982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Proposal: ATP Regeneration by ATP Synthase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9F486-C676-3F40-86A3-38309C63648F}"/>
              </a:ext>
            </a:extLst>
          </p:cNvPr>
          <p:cNvSpPr txBox="1"/>
          <p:nvPr/>
        </p:nvSpPr>
        <p:spPr>
          <a:xfrm>
            <a:off x="1167832" y="6600693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Book" panose="02000503020000020003" pitchFamily="2" charset="0"/>
              </a:rPr>
              <a:t>Ankita Roychoudhury</a:t>
            </a:r>
          </a:p>
        </p:txBody>
      </p: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D7B1B5-3576-9242-AA6E-B2832441E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b="862"/>
          <a:stretch/>
        </p:blipFill>
        <p:spPr>
          <a:xfrm>
            <a:off x="34411" y="6560127"/>
            <a:ext cx="1074881" cy="259080"/>
          </a:xfrm>
          <a:prstGeom prst="rect">
            <a:avLst/>
          </a:prstGeom>
        </p:spPr>
      </p:pic>
      <p:pic>
        <p:nvPicPr>
          <p:cNvPr id="32" name="Picture 31" descr="A picture containing clock&#10;&#10;Description automatically generated">
            <a:extLst>
              <a:ext uri="{FF2B5EF4-FFF2-40B4-BE49-F238E27FC236}">
                <a16:creationId xmlns:a16="http://schemas.microsoft.com/office/drawing/2014/main" id="{0CA8DF3F-58A0-0C4F-9303-542CD394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71" y="1590320"/>
            <a:ext cx="3535727" cy="40576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3F39F-E876-6D43-9BB3-3362088B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738E1-1E6A-3B4F-B693-8D5F33ED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E3BED-5D41-A342-9919-8EFB33C0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396681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166007-BDDB-294E-8B02-E6F00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C1650D-F933-BC4A-8898-49464EE6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Updates</a:t>
            </a:r>
          </a:p>
          <a:p>
            <a:r>
              <a:rPr lang="en-US" dirty="0"/>
              <a:t>Proposal</a:t>
            </a:r>
          </a:p>
          <a:p>
            <a:r>
              <a:rPr lang="en-US" dirty="0"/>
              <a:t>Future Plans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62D4C-6067-9642-A7B6-D207CD51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CD23C-0A3A-1049-B5EA-548C18D0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A754E-C53B-A747-9DD3-573B9B3B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383537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9FEB-25F6-2B4D-A8FD-60A144C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802A-64E3-A343-85CC-49902AF23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8AB6-3695-644B-900F-C260C5FE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D569B-5BFA-5747-8102-FD135C73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E33EB-333B-CD40-B70F-6155C930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62831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28C">
            <a:alpha val="1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469658-B8AE-DC4F-921E-C244C449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954EE-6B3B-A34A-8604-518ADC1D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" y="92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Experimental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1) ATP Calibration Curve		2) </a:t>
            </a:r>
            <a:r>
              <a:rPr lang="en-US" sz="2000" dirty="0"/>
              <a:t>Quantify GFP and ATP in bulk TX-TL with DNA </a:t>
            </a:r>
            <a:endParaRPr lang="en-US" sz="25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642570-2259-4042-9FE6-B918ABD8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9" y="2375925"/>
            <a:ext cx="3343034" cy="28654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3D2C7-B2DD-3842-A42E-8D86DE5207E6}"/>
              </a:ext>
            </a:extLst>
          </p:cNvPr>
          <p:cNvGrpSpPr/>
          <p:nvPr/>
        </p:nvGrpSpPr>
        <p:grpSpPr>
          <a:xfrm>
            <a:off x="5740997" y="2769644"/>
            <a:ext cx="1873623" cy="2078019"/>
            <a:chOff x="6569336" y="2840018"/>
            <a:chExt cx="1873623" cy="20780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840583-9712-F447-8079-C85EFC4597FE}"/>
                </a:ext>
              </a:extLst>
            </p:cNvPr>
            <p:cNvGrpSpPr/>
            <p:nvPr/>
          </p:nvGrpSpPr>
          <p:grpSpPr>
            <a:xfrm>
              <a:off x="6569336" y="2840018"/>
              <a:ext cx="1873623" cy="2078019"/>
              <a:chOff x="6569336" y="2840018"/>
              <a:chExt cx="1873623" cy="207801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FC5C60-EB49-084A-BB3A-A9295DCE2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2CE0BA6-19C1-EA44-B047-E918A7A9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959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46A84E4-A096-8C43-93FE-C6E4D9769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4918037"/>
                <a:ext cx="18736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5750C-F42F-BE47-B02A-D2FE97B4E48D}"/>
                </a:ext>
              </a:extLst>
            </p:cNvPr>
            <p:cNvSpPr/>
            <p:nvPr/>
          </p:nvSpPr>
          <p:spPr>
            <a:xfrm>
              <a:off x="6569336" y="4034118"/>
              <a:ext cx="1873623" cy="882126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587FA0-E9A6-8D42-B023-FEF9384D87A3}"/>
              </a:ext>
            </a:extLst>
          </p:cNvPr>
          <p:cNvCxnSpPr>
            <a:cxnSpLocks/>
            <a:stCxn id="18" idx="0"/>
            <a:endCxn id="24" idx="1"/>
          </p:cNvCxnSpPr>
          <p:nvPr/>
        </p:nvCxnSpPr>
        <p:spPr>
          <a:xfrm flipV="1">
            <a:off x="6677809" y="3043515"/>
            <a:ext cx="1272539" cy="92022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A87540D6-E450-2841-8F52-CA3BCA6B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48" y="2225933"/>
            <a:ext cx="2366683" cy="1635163"/>
          </a:xfrm>
          <a:prstGeom prst="rect">
            <a:avLst/>
          </a:prstGeom>
        </p:spPr>
      </p:pic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BB2F3FF6-413A-624F-AD98-2B0D4CF6D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92"/>
          <a:stretch/>
        </p:blipFill>
        <p:spPr>
          <a:xfrm>
            <a:off x="8037679" y="4563602"/>
            <a:ext cx="2031920" cy="153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286583-08FF-204F-8174-44AFF97888E2}"/>
              </a:ext>
            </a:extLst>
          </p:cNvPr>
          <p:cNvSpPr txBox="1"/>
          <p:nvPr/>
        </p:nvSpPr>
        <p:spPr>
          <a:xfrm>
            <a:off x="8284654" y="1982250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GFP Curve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F80BFB-39F3-ED4A-A6B7-9489D87A6840}"/>
              </a:ext>
            </a:extLst>
          </p:cNvPr>
          <p:cNvSpPr txBox="1"/>
          <p:nvPr/>
        </p:nvSpPr>
        <p:spPr>
          <a:xfrm>
            <a:off x="8380208" y="4331912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ATP Curve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0C015-1F48-5B4A-8FF0-FCFA4165F5E1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>
            <a:off x="6677809" y="3963744"/>
            <a:ext cx="1359870" cy="1369168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094D4A-3FCA-D545-9C56-6C9CD5DFE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2E472B-331B-C94F-AE48-1F32C88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05642D-EA66-B046-A923-462580EB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E6B7F6-8C31-B24F-AD67-12F1C53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275584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28C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A52958-562C-3245-9709-37B1284B0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16C4-07EF-A44B-BD11-FBEFA3C2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all cases, GFP and ATP will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6D1ECE-677E-B84B-8576-C64C71FEC522}"/>
              </a:ext>
            </a:extLst>
          </p:cNvPr>
          <p:cNvSpPr txBox="1">
            <a:spLocks/>
          </p:cNvSpPr>
          <p:nvPr/>
        </p:nvSpPr>
        <p:spPr>
          <a:xfrm>
            <a:off x="1287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#2 cont.) Proposed Controls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E63411-9956-1848-B0CA-05EE3BEA1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0349"/>
              </p:ext>
            </p:extLst>
          </p:nvPr>
        </p:nvGraphicFramePr>
        <p:xfrm>
          <a:off x="270586" y="2352596"/>
          <a:ext cx="116717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461">
                  <a:extLst>
                    <a:ext uri="{9D8B030D-6E8A-4147-A177-3AD203B41FA5}">
                      <a16:colId xmlns:a16="http://schemas.microsoft.com/office/drawing/2014/main" val="612833034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3756418327"/>
                    </a:ext>
                  </a:extLst>
                </a:gridCol>
                <a:gridCol w="1492623">
                  <a:extLst>
                    <a:ext uri="{9D8B030D-6E8A-4147-A177-3AD203B41FA5}">
                      <a16:colId xmlns:a16="http://schemas.microsoft.com/office/drawing/2014/main" val="811778270"/>
                    </a:ext>
                  </a:extLst>
                </a:gridCol>
                <a:gridCol w="1465729">
                  <a:extLst>
                    <a:ext uri="{9D8B030D-6E8A-4147-A177-3AD203B41FA5}">
                      <a16:colId xmlns:a16="http://schemas.microsoft.com/office/drawing/2014/main" val="2158289311"/>
                    </a:ext>
                  </a:extLst>
                </a:gridCol>
                <a:gridCol w="974587">
                  <a:extLst>
                    <a:ext uri="{9D8B030D-6E8A-4147-A177-3AD203B41FA5}">
                      <a16:colId xmlns:a16="http://schemas.microsoft.com/office/drawing/2014/main" val="49518323"/>
                    </a:ext>
                  </a:extLst>
                </a:gridCol>
                <a:gridCol w="5494688">
                  <a:extLst>
                    <a:ext uri="{9D8B030D-6E8A-4147-A177-3AD203B41FA5}">
                      <a16:colId xmlns:a16="http://schemas.microsoft.com/office/drawing/2014/main" val="330628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deGFP</a:t>
                      </a:r>
                      <a:r>
                        <a:rPr lang="en-US" dirty="0"/>
                        <a:t>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TXTL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Salt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5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Control for background fluorescence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Quantify ATP depletion due to metabolic leak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without energy? How quickly does energy run out?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9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 only energy?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12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5BAB56-3FAE-5641-8670-593A4B2F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04D6A-B85A-FF44-BE8A-2B8A6BB7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1266-0720-A142-9447-5FAF0195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88560-99C2-104B-8E0A-98DB0847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150938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C89650E-88E3-E545-9D36-56F43B9905F8}"/>
              </a:ext>
            </a:extLst>
          </p:cNvPr>
          <p:cNvSpPr/>
          <p:nvPr/>
        </p:nvSpPr>
        <p:spPr>
          <a:xfrm>
            <a:off x="0" y="0"/>
            <a:ext cx="5392615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5" y="890045"/>
            <a:ext cx="40503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1) ATP Calibration Curve		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642570-2259-4042-9FE6-B918ABD8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89" y="1996271"/>
            <a:ext cx="3343034" cy="2865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94D4A-3FCA-D545-9C56-6C9CD5DF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2E472B-331B-C94F-AE48-1F32C88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05642D-EA66-B046-A923-462580EB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E6B7F6-8C31-B24F-AD67-12F1C53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4CB09-FBD2-E846-911A-81E5FBAEEBEE}"/>
              </a:ext>
            </a:extLst>
          </p:cNvPr>
          <p:cNvSpPr txBox="1"/>
          <p:nvPr/>
        </p:nvSpPr>
        <p:spPr>
          <a:xfrm>
            <a:off x="6980641" y="5503347"/>
            <a:ext cx="36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Slope = 1.2732601723574946, </a:t>
            </a:r>
          </a:p>
          <a:p>
            <a:r>
              <a:rPr lang="en-US" dirty="0">
                <a:latin typeface="Avenir Book" panose="02000503020000020003" pitchFamily="2" charset="0"/>
              </a:rPr>
              <a:t>Intercept = -1.6966496369015145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A1B12-260D-954C-8CF4-F0F02CB6B31E}"/>
              </a:ext>
            </a:extLst>
          </p:cNvPr>
          <p:cNvSpPr txBox="1"/>
          <p:nvPr/>
        </p:nvSpPr>
        <p:spPr>
          <a:xfrm>
            <a:off x="9681152" y="2020084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Data from exp 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9CAE7D-796F-EA49-B885-D7E532953D40}"/>
              </a:ext>
            </a:extLst>
          </p:cNvPr>
          <p:cNvSpPr txBox="1"/>
          <p:nvPr/>
        </p:nvSpPr>
        <p:spPr>
          <a:xfrm>
            <a:off x="9973041" y="4661074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venir Book" panose="02000503020000020003" pitchFamily="2" charset="0"/>
              </a:rPr>
              <a:t>Figure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537FCE-9164-5943-8E78-E6BC87EBEFB0}"/>
              </a:ext>
            </a:extLst>
          </p:cNvPr>
          <p:cNvGrpSpPr/>
          <p:nvPr/>
        </p:nvGrpSpPr>
        <p:grpSpPr>
          <a:xfrm>
            <a:off x="6660887" y="1623401"/>
            <a:ext cx="4274368" cy="3214515"/>
            <a:chOff x="6660887" y="1623401"/>
            <a:chExt cx="4274368" cy="3214515"/>
          </a:xfrm>
        </p:grpSpPr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5875C7F1-F373-4049-9342-33DC666A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8507" y="2020084"/>
              <a:ext cx="4226748" cy="28178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15CB66-66E2-E044-8798-E846B191B1E7}"/>
                </a:ext>
              </a:extLst>
            </p:cNvPr>
            <p:cNvSpPr txBox="1"/>
            <p:nvPr/>
          </p:nvSpPr>
          <p:spPr>
            <a:xfrm rot="16200000">
              <a:off x="5229892" y="3054396"/>
              <a:ext cx="31389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Book" panose="02000503020000020003" pitchFamily="2" charset="0"/>
                </a:rPr>
                <a:t>Log Normalized Luminescence Data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D73F4B-F6CC-F147-AF40-29B0D8B85EC2}"/>
              </a:ext>
            </a:extLst>
          </p:cNvPr>
          <p:cNvSpPr txBox="1"/>
          <p:nvPr/>
        </p:nvSpPr>
        <p:spPr>
          <a:xfrm>
            <a:off x="8339401" y="4624572"/>
            <a:ext cx="482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89253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F78D073-6333-F843-975D-D827922AFBB4}"/>
              </a:ext>
            </a:extLst>
          </p:cNvPr>
          <p:cNvSpPr/>
          <p:nvPr/>
        </p:nvSpPr>
        <p:spPr>
          <a:xfrm>
            <a:off x="0" y="0"/>
            <a:ext cx="5392615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28" y="731141"/>
            <a:ext cx="48865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2) </a:t>
            </a:r>
            <a:r>
              <a:rPr lang="en-US" sz="2000" dirty="0"/>
              <a:t>Quantify GFP and ATP in bulk TX-TL with DNA </a:t>
            </a:r>
            <a:endParaRPr lang="en-US" sz="2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D77D3-5541-3E4A-9475-694C2EA5F116}"/>
              </a:ext>
            </a:extLst>
          </p:cNvPr>
          <p:cNvGrpSpPr/>
          <p:nvPr/>
        </p:nvGrpSpPr>
        <p:grpSpPr>
          <a:xfrm>
            <a:off x="533176" y="1731817"/>
            <a:ext cx="4576034" cy="4119972"/>
            <a:chOff x="5740997" y="1982250"/>
            <a:chExt cx="4576034" cy="4119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83D2C7-B2DD-3842-A42E-8D86DE5207E6}"/>
                </a:ext>
              </a:extLst>
            </p:cNvPr>
            <p:cNvGrpSpPr/>
            <p:nvPr/>
          </p:nvGrpSpPr>
          <p:grpSpPr>
            <a:xfrm>
              <a:off x="5740997" y="2769644"/>
              <a:ext cx="1873623" cy="2078019"/>
              <a:chOff x="6569336" y="2840018"/>
              <a:chExt cx="1873623" cy="207801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8840583-9712-F447-8079-C85EFC4597FE}"/>
                  </a:ext>
                </a:extLst>
              </p:cNvPr>
              <p:cNvGrpSpPr/>
              <p:nvPr/>
            </p:nvGrpSpPr>
            <p:grpSpPr>
              <a:xfrm>
                <a:off x="6569336" y="2840018"/>
                <a:ext cx="1873623" cy="2078019"/>
                <a:chOff x="6569336" y="2840018"/>
                <a:chExt cx="1873623" cy="2078019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9FC5C60-EB49-084A-BB3A-A9295DCE2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336" y="2840018"/>
                  <a:ext cx="0" cy="20762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2CE0BA6-19C1-EA44-B047-E918A7A98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2959" y="2840018"/>
                  <a:ext cx="0" cy="20762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46A84E4-A096-8C43-93FE-C6E4D976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336" y="4918037"/>
                  <a:ext cx="187362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95750C-F42F-BE47-B02A-D2FE97B4E48D}"/>
                  </a:ext>
                </a:extLst>
              </p:cNvPr>
              <p:cNvSpPr/>
              <p:nvPr/>
            </p:nvSpPr>
            <p:spPr>
              <a:xfrm>
                <a:off x="6569336" y="4034118"/>
                <a:ext cx="1873623" cy="882126"/>
              </a:xfrm>
              <a:prstGeom prst="rect">
                <a:avLst/>
              </a:prstGeom>
              <a:solidFill>
                <a:srgbClr val="FFC000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587FA0-E9A6-8D42-B023-FEF9384D87A3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flipV="1">
              <a:off x="6677809" y="3043515"/>
              <a:ext cx="1272539" cy="920229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A87540D6-E450-2841-8F52-CA3BCA6B1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348" y="2225933"/>
              <a:ext cx="2366683" cy="1635163"/>
            </a:xfrm>
            <a:prstGeom prst="rect">
              <a:avLst/>
            </a:prstGeom>
          </p:spPr>
        </p:pic>
        <p:pic>
          <p:nvPicPr>
            <p:cNvPr id="27" name="Picture 26" descr="Chart, diagram&#10;&#10;Description automatically generated">
              <a:extLst>
                <a:ext uri="{FF2B5EF4-FFF2-40B4-BE49-F238E27FC236}">
                  <a16:creationId xmlns:a16="http://schemas.microsoft.com/office/drawing/2014/main" id="{BB2F3FF6-413A-624F-AD98-2B0D4CF6D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292"/>
            <a:stretch/>
          </p:blipFill>
          <p:spPr>
            <a:xfrm>
              <a:off x="8037679" y="4563602"/>
              <a:ext cx="2031920" cy="15386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86583-08FF-204F-8174-44AFF97888E2}"/>
                </a:ext>
              </a:extLst>
            </p:cNvPr>
            <p:cNvSpPr txBox="1"/>
            <p:nvPr/>
          </p:nvSpPr>
          <p:spPr>
            <a:xfrm>
              <a:off x="8284654" y="1982250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Book" panose="02000503020000020003" pitchFamily="2" charset="0"/>
                </a:rPr>
                <a:t>EXAMPLE GFP Curve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F80BFB-39F3-ED4A-A6B7-9489D87A6840}"/>
                </a:ext>
              </a:extLst>
            </p:cNvPr>
            <p:cNvSpPr txBox="1"/>
            <p:nvPr/>
          </p:nvSpPr>
          <p:spPr>
            <a:xfrm>
              <a:off x="8380208" y="433191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Book" panose="02000503020000020003" pitchFamily="2" charset="0"/>
                </a:rPr>
                <a:t>EXAMPLE ATP Curve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40C015-1F48-5B4A-8FF0-FCFA4165F5E1}"/>
                </a:ext>
              </a:extLst>
            </p:cNvPr>
            <p:cNvCxnSpPr>
              <a:cxnSpLocks/>
              <a:stCxn id="18" idx="0"/>
              <a:endCxn id="27" idx="1"/>
            </p:cNvCxnSpPr>
            <p:nvPr/>
          </p:nvCxnSpPr>
          <p:spPr>
            <a:xfrm>
              <a:off x="6677809" y="3963744"/>
              <a:ext cx="1359870" cy="1369168"/>
            </a:xfrm>
            <a:prstGeom prst="straightConnector1">
              <a:avLst/>
            </a:prstGeom>
            <a:ln w="19050">
              <a:solidFill>
                <a:srgbClr val="FF0000">
                  <a:alpha val="50196"/>
                </a:srgb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4094D4A-3FCA-D545-9C56-6C9CD5DFE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2E472B-331B-C94F-AE48-1F32C88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05642D-EA66-B046-A923-462580EB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E6B7F6-8C31-B24F-AD67-12F1C53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4965989-A92B-0344-B655-413426769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03" y="426290"/>
            <a:ext cx="5754206" cy="30984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667ACF0-33B9-F54F-AA71-AB1636981C0F}"/>
              </a:ext>
            </a:extLst>
          </p:cNvPr>
          <p:cNvGrpSpPr/>
          <p:nvPr/>
        </p:nvGrpSpPr>
        <p:grpSpPr>
          <a:xfrm>
            <a:off x="6185827" y="3559101"/>
            <a:ext cx="5431358" cy="2715679"/>
            <a:chOff x="5647247" y="4007023"/>
            <a:chExt cx="5431358" cy="2715679"/>
          </a:xfrm>
        </p:grpSpPr>
        <p:pic>
          <p:nvPicPr>
            <p:cNvPr id="31" name="Picture 30" descr="Chart, line chart&#10;&#10;Description automatically generated">
              <a:extLst>
                <a:ext uri="{FF2B5EF4-FFF2-40B4-BE49-F238E27FC236}">
                  <a16:creationId xmlns:a16="http://schemas.microsoft.com/office/drawing/2014/main" id="{5561C49B-3BFA-4349-B8C0-27CAC675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6" b="99429" l="2143" r="96429">
                          <a14:foregroundMark x1="20571" y1="3143" x2="10000" y2="3429"/>
                          <a14:foregroundMark x1="10000" y1="3429" x2="1714" y2="18571"/>
                          <a14:foregroundMark x1="1714" y1="18571" x2="5143" y2="77429"/>
                          <a14:foregroundMark x1="5143" y1="77429" x2="21429" y2="92286"/>
                          <a14:foregroundMark x1="21429" y1="92286" x2="36143" y2="92286"/>
                          <a14:foregroundMark x1="36143" y1="92286" x2="46571" y2="94857"/>
                          <a14:foregroundMark x1="46571" y1="94857" x2="54143" y2="83429"/>
                          <a14:foregroundMark x1="57743" y1="70402" x2="58167" y2="68868"/>
                          <a14:foregroundMark x1="56355" y1="75425" x2="56425" y2="75171"/>
                          <a14:foregroundMark x1="54143" y1="83429" x2="55314" y2="79192"/>
                          <a14:foregroundMark x1="77135" y1="50073" x2="83571" y2="48286"/>
                          <a14:foregroundMark x1="75245" y1="50598" x2="75500" y2="50527"/>
                          <a14:foregroundMark x1="83571" y1="48286" x2="92429" y2="39429"/>
                          <a14:foregroundMark x1="92429" y1="39429" x2="96857" y2="571"/>
                          <a14:foregroundMark x1="8429" y1="2000" x2="16714" y2="10286"/>
                          <a14:foregroundMark x1="16714" y1="10286" x2="48429" y2="15429"/>
                          <a14:foregroundMark x1="48429" y1="15429" x2="59857" y2="32571"/>
                          <a14:foregroundMark x1="59857" y1="32571" x2="59958" y2="53516"/>
                          <a14:foregroundMark x1="56637" y1="70293" x2="54000" y2="76571"/>
                          <a14:foregroundMark x1="57173" y1="83505" x2="60676" y2="91161"/>
                          <a14:foregroundMark x1="55859" y1="80633" x2="56159" y2="81289"/>
                          <a14:foregroundMark x1="54000" y1="76571" x2="55294" y2="79399"/>
                          <a14:foregroundMark x1="35143" y1="54857" x2="46857" y2="55429"/>
                          <a14:foregroundMark x1="46857" y1="55429" x2="55571" y2="70000"/>
                          <a14:foregroundMark x1="55571" y1="70000" x2="51000" y2="92571"/>
                          <a14:foregroundMark x1="51000" y1="92571" x2="42857" y2="99429"/>
                          <a14:foregroundMark x1="42857" y1="99429" x2="42857" y2="99429"/>
                          <a14:foregroundMark x1="21429" y1="95429" x2="46429" y2="95429"/>
                          <a14:foregroundMark x1="57470" y1="90904" x2="63857" y2="88286"/>
                          <a14:foregroundMark x1="46429" y1="95429" x2="55584" y2="91676"/>
                          <a14:foregroundMark x1="61580" y1="67690" x2="60912" y2="61649"/>
                          <a14:foregroundMark x1="61917" y1="70736" x2="61755" y2="69273"/>
                          <a14:foregroundMark x1="63857" y1="88286" x2="62678" y2="77622"/>
                          <a14:foregroundMark x1="58055" y1="56200" x2="38143" y2="37429"/>
                          <a14:foregroundMark x1="38143" y1="37429" x2="13429" y2="33143"/>
                          <a14:foregroundMark x1="13429" y1="33143" x2="2143" y2="37429"/>
                          <a14:foregroundMark x1="2143" y1="37429" x2="43429" y2="81429"/>
                          <a14:foregroundMark x1="55439" y1="85045" x2="56714" y2="85429"/>
                          <a14:foregroundMark x1="43429" y1="81429" x2="54776" y2="84845"/>
                          <a14:foregroundMark x1="56714" y1="85429" x2="56843" y2="72801"/>
                          <a14:backgroundMark x1="56000" y1="97714" x2="57714" y2="58286"/>
                          <a14:backgroundMark x1="57714" y1="58286" x2="66571" y2="54000"/>
                          <a14:backgroundMark x1="66571" y1="54000" x2="89429" y2="60286"/>
                          <a14:backgroundMark x1="89429" y1="60286" x2="99714" y2="57143"/>
                          <a14:backgroundMark x1="54857" y1="95714" x2="54857" y2="99429"/>
                          <a14:backgroundMark x1="54000" y1="96571" x2="56286" y2="72571"/>
                          <a14:backgroundMark x1="56286" y1="72571" x2="61286" y2="57714"/>
                          <a14:backgroundMark x1="61286" y1="57714" x2="74429" y2="53429"/>
                          <a14:backgroundMark x1="74429" y1="53429" x2="86143" y2="58571"/>
                          <a14:backgroundMark x1="86143" y1="58571" x2="98429" y2="72857"/>
                          <a14:backgroundMark x1="98429" y1="72857" x2="99286" y2="98286"/>
                          <a14:backgroundMark x1="99286" y1="98286" x2="56571" y2="94857"/>
                          <a14:backgroundMark x1="56571" y1="94857" x2="58714" y2="99143"/>
                          <a14:backgroundMark x1="60429" y1="76286" x2="68000" y2="61143"/>
                          <a14:backgroundMark x1="68000" y1="61143" x2="78286" y2="61714"/>
                          <a14:backgroundMark x1="78286" y1="61714" x2="87571" y2="70571"/>
                          <a14:backgroundMark x1="87571" y1="70571" x2="85429" y2="97143"/>
                          <a14:backgroundMark x1="85429" y1="97143" x2="71000" y2="95143"/>
                          <a14:backgroundMark x1="71000" y1="95143" x2="61286" y2="72000"/>
                          <a14:backgroundMark x1="61286" y1="72000" x2="62714" y2="60286"/>
                          <a14:backgroundMark x1="95143" y1="88571" x2="71286" y2="88857"/>
                          <a14:backgroundMark x1="71286" y1="88857" x2="62429" y2="96286"/>
                          <a14:backgroundMark x1="62429" y1="96286" x2="60857" y2="99429"/>
                          <a14:backgroundMark x1="78714" y1="93714" x2="98429" y2="95429"/>
                          <a14:backgroundMark x1="98429" y1="95429" x2="99714" y2="968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7247" y="4007023"/>
              <a:ext cx="5431358" cy="271567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6A5DAB-8B3F-D44D-9ABE-9975BF9A6E76}"/>
                </a:ext>
              </a:extLst>
            </p:cNvPr>
            <p:cNvSpPr/>
            <p:nvPr/>
          </p:nvSpPr>
          <p:spPr>
            <a:xfrm>
              <a:off x="6740434" y="4095841"/>
              <a:ext cx="792480" cy="101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FABA7-0867-AA47-A1EB-2E0F4E759DCE}"/>
              </a:ext>
            </a:extLst>
          </p:cNvPr>
          <p:cNvSpPr txBox="1"/>
          <p:nvPr/>
        </p:nvSpPr>
        <p:spPr>
          <a:xfrm>
            <a:off x="10278996" y="426290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Data from exp 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6A46AB-5106-E94F-9F00-EC77022C4C9A}"/>
              </a:ext>
            </a:extLst>
          </p:cNvPr>
          <p:cNvSpPr txBox="1"/>
          <p:nvPr/>
        </p:nvSpPr>
        <p:spPr>
          <a:xfrm>
            <a:off x="10101008" y="3647919"/>
            <a:ext cx="125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Data from exp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34E70E-AD1E-9947-9809-31412EF866D4}"/>
              </a:ext>
            </a:extLst>
          </p:cNvPr>
          <p:cNvSpPr txBox="1"/>
          <p:nvPr/>
        </p:nvSpPr>
        <p:spPr>
          <a:xfrm>
            <a:off x="8425595" y="6087400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venir Book" panose="02000503020000020003" pitchFamily="2" charset="0"/>
              </a:rPr>
              <a:t>Figure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217AE5-F451-FD4A-8367-469ABAC4BAF4}"/>
              </a:ext>
            </a:extLst>
          </p:cNvPr>
          <p:cNvSpPr txBox="1"/>
          <p:nvPr/>
        </p:nvSpPr>
        <p:spPr>
          <a:xfrm>
            <a:off x="10427500" y="3298899"/>
            <a:ext cx="113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venir Book" panose="02000503020000020003" pitchFamily="2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386391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28C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77B9912-C9BB-2542-A0AC-84C0F2C5B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E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9" y="331646"/>
            <a:ext cx="110930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3) Add more reagents at start	          4) Add more reagents in the middle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78ACF-A96B-C74D-AA3E-0256855DE292}"/>
              </a:ext>
            </a:extLst>
          </p:cNvPr>
          <p:cNvGrpSpPr/>
          <p:nvPr/>
        </p:nvGrpSpPr>
        <p:grpSpPr>
          <a:xfrm>
            <a:off x="295639" y="1171792"/>
            <a:ext cx="4729306" cy="4072083"/>
            <a:chOff x="295639" y="1171792"/>
            <a:chExt cx="4729306" cy="40720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024792-C849-0044-A5EC-477CE4811AB5}"/>
                </a:ext>
              </a:extLst>
            </p:cNvPr>
            <p:cNvGrpSpPr/>
            <p:nvPr/>
          </p:nvGrpSpPr>
          <p:grpSpPr>
            <a:xfrm>
              <a:off x="295639" y="1171792"/>
              <a:ext cx="2366683" cy="4010556"/>
              <a:chOff x="209577" y="2301344"/>
              <a:chExt cx="2366683" cy="4010556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1FF8C862-1475-254B-94DA-CD289E95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577" y="2564618"/>
                <a:ext cx="2366683" cy="1635163"/>
              </a:xfrm>
              <a:prstGeom prst="rect">
                <a:avLst/>
              </a:prstGeom>
            </p:spPr>
          </p:pic>
          <p:pic>
            <p:nvPicPr>
              <p:cNvPr id="5" name="Picture 4" descr="Chart, diagram&#10;&#10;Description automatically generated">
                <a:extLst>
                  <a:ext uri="{FF2B5EF4-FFF2-40B4-BE49-F238E27FC236}">
                    <a16:creationId xmlns:a16="http://schemas.microsoft.com/office/drawing/2014/main" id="{2F12217F-E03F-EA4C-AC7F-CD0C9FF2D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292"/>
              <a:stretch/>
            </p:blipFill>
            <p:spPr>
              <a:xfrm>
                <a:off x="259900" y="4773280"/>
                <a:ext cx="2031920" cy="15386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944E3-28E3-A246-97C3-64B723ECCD7F}"/>
                  </a:ext>
                </a:extLst>
              </p:cNvPr>
              <p:cNvSpPr txBox="1"/>
              <p:nvPr/>
            </p:nvSpPr>
            <p:spPr>
              <a:xfrm>
                <a:off x="636417" y="2301344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GFP Curve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D5FB2-09C5-1F4F-B7E0-1C42CEED637A}"/>
                  </a:ext>
                </a:extLst>
              </p:cNvPr>
              <p:cNvSpPr txBox="1"/>
              <p:nvPr/>
            </p:nvSpPr>
            <p:spPr>
              <a:xfrm>
                <a:off x="463437" y="4467519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ATP Curve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B468F2B0-F352-FB44-B440-090BCDC5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0077" y="1450209"/>
              <a:ext cx="1969710" cy="1435864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3FF473C8-C0D4-9141-A405-BAF6AAF6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850"/>
            <a:stretch/>
          </p:blipFill>
          <p:spPr>
            <a:xfrm>
              <a:off x="2853452" y="3582201"/>
              <a:ext cx="1969710" cy="16616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DC944-4D64-1C4F-A60C-280EA4884641}"/>
                </a:ext>
              </a:extLst>
            </p:cNvPr>
            <p:cNvSpPr txBox="1"/>
            <p:nvPr/>
          </p:nvSpPr>
          <p:spPr>
            <a:xfrm>
              <a:off x="3240000" y="333796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ADFC-3B99-AE4D-8149-179FB5814C75}"/>
                </a:ext>
              </a:extLst>
            </p:cNvPr>
            <p:cNvSpPr txBox="1"/>
            <p:nvPr/>
          </p:nvSpPr>
          <p:spPr>
            <a:xfrm>
              <a:off x="3182934" y="117677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D597CC1F-F5F5-9A4B-8DF7-7C6ED6AB0CDE}"/>
                </a:ext>
              </a:extLst>
            </p:cNvPr>
            <p:cNvSpPr/>
            <p:nvPr/>
          </p:nvSpPr>
          <p:spPr>
            <a:xfrm>
              <a:off x="2377882" y="1211961"/>
              <a:ext cx="129542" cy="3876289"/>
            </a:xfrm>
            <a:prstGeom prst="rightBracke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1FB123-60FA-5E43-9105-DB74E317BD0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507424" y="3150106"/>
              <a:ext cx="448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9BF5F-A032-E644-A438-0FDCA798A0BF}"/>
              </a:ext>
            </a:extLst>
          </p:cNvPr>
          <p:cNvSpPr txBox="1"/>
          <p:nvPr/>
        </p:nvSpPr>
        <p:spPr>
          <a:xfrm>
            <a:off x="549499" y="5422933"/>
            <a:ext cx="4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Proportionally more protein production with more initial ATP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4D039A92-FD58-B14A-B0E0-8CE1CC134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454" y="1111495"/>
            <a:ext cx="2628900" cy="1799968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3CD7ED20-0041-4D45-8281-5C25F88D2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653" y="3575419"/>
            <a:ext cx="2241655" cy="2025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43201-48DB-F548-AD88-B9411F5F6EEA}"/>
              </a:ext>
            </a:extLst>
          </p:cNvPr>
          <p:cNvSpPr txBox="1"/>
          <p:nvPr/>
        </p:nvSpPr>
        <p:spPr>
          <a:xfrm>
            <a:off x="7267431" y="77796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GFP Curve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F80A-829E-7C4F-9D5A-FD65505A1F82}"/>
              </a:ext>
            </a:extLst>
          </p:cNvPr>
          <p:cNvSpPr txBox="1"/>
          <p:nvPr/>
        </p:nvSpPr>
        <p:spPr>
          <a:xfrm>
            <a:off x="7296900" y="3290500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ATP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ABEB0-8F1C-5B41-9FFB-565979A5EED4}"/>
              </a:ext>
            </a:extLst>
          </p:cNvPr>
          <p:cNvSpPr txBox="1"/>
          <p:nvPr/>
        </p:nvSpPr>
        <p:spPr>
          <a:xfrm>
            <a:off x="6590141" y="5746098"/>
            <a:ext cx="38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Can revive protein production with ATP spike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A46127-1B05-9041-AD24-3779A757A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462195"/>
            <a:ext cx="1137371" cy="39580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54AAB1-9060-0045-9BED-788F9471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11/13/20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02439E-5D99-F64A-97DA-AD682E98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9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0C2BD4B-D509-C74A-9D30-96493944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Ankita Roychoudhury</a:t>
            </a:r>
          </a:p>
        </p:txBody>
      </p:sp>
    </p:spTree>
    <p:extLst>
      <p:ext uri="{BB962C8B-B14F-4D97-AF65-F5344CB8AC3E}">
        <p14:creationId xmlns:p14="http://schemas.microsoft.com/office/powerpoint/2010/main" val="291878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820_caltech_template" id="{817EC947-AEC5-644A-8AF9-1DC9D3CB0A02}" vid="{EDA96392-5B10-A348-8E1D-BA2D2C975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2781</TotalTime>
  <Words>1026</Words>
  <Application>Microsoft Macintosh PowerPoint</Application>
  <PresentationFormat>Widescreen</PresentationFormat>
  <Paragraphs>175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Book</vt:lpstr>
      <vt:lpstr>Calibri</vt:lpstr>
      <vt:lpstr>Office Theme</vt:lpstr>
      <vt:lpstr>Project Updates</vt:lpstr>
      <vt:lpstr>Goal: Cell-free Mitochondrial Mimics </vt:lpstr>
      <vt:lpstr>Outline</vt:lpstr>
      <vt:lpstr>Project Updates</vt:lpstr>
      <vt:lpstr>Experimental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that…    This Week</vt:lpstr>
      <vt:lpstr>Random Proposal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Updates</dc:title>
  <dc:creator>Roychoudhury, Ankita</dc:creator>
  <cp:lastModifiedBy>Roychoudhury, Ankita</cp:lastModifiedBy>
  <cp:revision>66</cp:revision>
  <dcterms:created xsi:type="dcterms:W3CDTF">2020-11-10T03:09:41Z</dcterms:created>
  <dcterms:modified xsi:type="dcterms:W3CDTF">2020-12-01T23:04:02Z</dcterms:modified>
</cp:coreProperties>
</file>